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65" r:id="rId2"/>
    <p:sldId id="583" r:id="rId3"/>
    <p:sldId id="461" r:id="rId4"/>
    <p:sldId id="575" r:id="rId5"/>
    <p:sldId id="579" r:id="rId6"/>
    <p:sldId id="812" r:id="rId7"/>
    <p:sldId id="581" r:id="rId8"/>
    <p:sldId id="463" r:id="rId9"/>
    <p:sldId id="813" r:id="rId10"/>
    <p:sldId id="814" r:id="rId11"/>
    <p:sldId id="401" r:id="rId12"/>
    <p:sldId id="576" r:id="rId13"/>
    <p:sldId id="348" r:id="rId14"/>
    <p:sldId id="81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0972" autoAdjust="0"/>
    <p:restoredTop sz="99388" autoAdjust="0"/>
  </p:normalViewPr>
  <p:slideViewPr>
    <p:cSldViewPr snapToGrid="0" snapToObjects="1">
      <p:cViewPr>
        <p:scale>
          <a:sx n="88" d="100"/>
          <a:sy n="88" d="100"/>
        </p:scale>
        <p:origin x="1880" y="1112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8. Spectral Calibration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D90B823-0C65-BF49-9FFF-FC6DEC38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98" y="2178528"/>
            <a:ext cx="8312070" cy="422544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6519DB-C93E-3A40-9B19-A79B9E7A5D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55E50-8BB6-E349-B778-92652251D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76861-68B8-4646-B026-DBB3D739F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1EA20F-18B0-474E-A8E1-378F51FAF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Wavelength fitting (contd.)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DF0B4-3C44-0A43-A8C3-A40EC05AA62A}"/>
              </a:ext>
            </a:extLst>
          </p:cNvPr>
          <p:cNvSpPr txBox="1"/>
          <p:nvPr/>
        </p:nvSpPr>
        <p:spPr>
          <a:xfrm>
            <a:off x="489478" y="1237141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model the observation as a linear “continuum” multiplied by the transmittance and then sampled by the instrument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DE923C-D0F1-004C-8C24-54F2C82C48B4}"/>
              </a:ext>
            </a:extLst>
          </p:cNvPr>
          <p:cNvCxnSpPr>
            <a:cxnSpLocks/>
          </p:cNvCxnSpPr>
          <p:nvPr/>
        </p:nvCxnSpPr>
        <p:spPr>
          <a:xfrm flipV="1">
            <a:off x="2206487" y="3312002"/>
            <a:ext cx="4295913" cy="166694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4E9BA36-7E22-5540-AECF-ABE5B104370C}"/>
              </a:ext>
            </a:extLst>
          </p:cNvPr>
          <p:cNvSpPr txBox="1"/>
          <p:nvPr/>
        </p:nvSpPr>
        <p:spPr>
          <a:xfrm>
            <a:off x="3643086" y="290285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Continuum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674436-08CD-DE41-A156-55D1A5BF9916}"/>
              </a:ext>
            </a:extLst>
          </p:cNvPr>
          <p:cNvSpPr txBox="1"/>
          <p:nvPr/>
        </p:nvSpPr>
        <p:spPr>
          <a:xfrm>
            <a:off x="5188857" y="4106585"/>
            <a:ext cx="299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Continuum x Transmittance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42B21-3F02-6540-B211-6A68937B54B5}"/>
              </a:ext>
            </a:extLst>
          </p:cNvPr>
          <p:cNvSpPr txBox="1"/>
          <p:nvPr/>
        </p:nvSpPr>
        <p:spPr>
          <a:xfrm>
            <a:off x="1809751" y="380007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155864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Wavelength fitting (contd.)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866E7-CCBA-EE4F-A4F6-964D2730465F}"/>
              </a:ext>
            </a:extLst>
          </p:cNvPr>
          <p:cNvSpPr txBox="1"/>
          <p:nvPr/>
        </p:nvSpPr>
        <p:spPr>
          <a:xfrm>
            <a:off x="5376802" y="3313044"/>
            <a:ext cx="1785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Position of linear continuum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42E99-38BE-8F41-A0B7-719EC272F427}"/>
              </a:ext>
            </a:extLst>
          </p:cNvPr>
          <p:cNvSpPr txBox="1"/>
          <p:nvPr/>
        </p:nvSpPr>
        <p:spPr>
          <a:xfrm>
            <a:off x="497945" y="1115879"/>
            <a:ext cx="8232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ea typeface="Helvetica" charset="0"/>
              <a:cs typeface="Helvetica" charset="0"/>
            </a:endParaRPr>
          </a:p>
          <a:p>
            <a:r>
              <a:rPr lang="en-US" b="1" dirty="0">
                <a:ea typeface="Helvetica" charset="0"/>
                <a:cs typeface="Helvetica" charset="0"/>
              </a:rPr>
              <a:t>3. Use a nonlinear optimization routine to fit continuum and absorption depth.  We find the model which best fits the measured feature (note – this only works over short wavelength intervals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46E9C-3BA7-4540-9625-EA94BC788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5" y="4008193"/>
            <a:ext cx="7187609" cy="2018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6D114-A954-7F45-BD92-3275712E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119" y="2801509"/>
            <a:ext cx="5179761" cy="481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AC510-763F-D24A-83F3-76D60BC5E4DF}"/>
              </a:ext>
            </a:extLst>
          </p:cNvPr>
          <p:cNvSpPr txBox="1"/>
          <p:nvPr/>
        </p:nvSpPr>
        <p:spPr>
          <a:xfrm>
            <a:off x="1481786" y="3271139"/>
            <a:ext cx="178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Spectral response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B29CD5-09D7-9C46-96E3-D22BC0A1C0A7}"/>
              </a:ext>
            </a:extLst>
          </p:cNvPr>
          <p:cNvSpPr txBox="1"/>
          <p:nvPr/>
        </p:nvSpPr>
        <p:spPr>
          <a:xfrm>
            <a:off x="3934664" y="3283347"/>
            <a:ext cx="127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Absorption shift, depth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B22132-968A-ED4D-ABBE-C15D66B7C8C2}"/>
              </a:ext>
            </a:extLst>
          </p:cNvPr>
          <p:cNvCxnSpPr>
            <a:cxnSpLocks/>
          </p:cNvCxnSpPr>
          <p:nvPr/>
        </p:nvCxnSpPr>
        <p:spPr>
          <a:xfrm flipV="1">
            <a:off x="2374325" y="4531413"/>
            <a:ext cx="4070018" cy="83347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36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C1B7A-7CEA-DB4C-9E3D-BC60EAF31D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B51B5-0374-3A47-9DA6-DE8CB5D50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0A9B8-175D-B248-99B2-5D30C13CD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2B0C2F-FA98-5D4D-A827-38CD182F6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2391576" cy="436031"/>
          </a:xfrm>
        </p:spPr>
        <p:txBody>
          <a:bodyPr/>
          <a:lstStyle/>
          <a:p>
            <a:r>
              <a:rPr lang="en-US" dirty="0"/>
              <a:t>Wavelength fitting example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132CF01-8564-8F45-88A0-76388073A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74" b="20324"/>
          <a:stretch/>
        </p:blipFill>
        <p:spPr bwMode="auto">
          <a:xfrm>
            <a:off x="454026" y="3702205"/>
            <a:ext cx="3844649" cy="2701770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52037-3FC3-2249-850A-4E7634CBC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0" r="50000"/>
          <a:stretch/>
        </p:blipFill>
        <p:spPr>
          <a:xfrm>
            <a:off x="3178094" y="405382"/>
            <a:ext cx="2734091" cy="4388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BE638-B343-9C42-A160-7B6AB725F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33" r="7674"/>
          <a:stretch/>
        </p:blipFill>
        <p:spPr>
          <a:xfrm>
            <a:off x="6021656" y="427409"/>
            <a:ext cx="2857477" cy="44017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CC8617-0B73-304C-8ECB-3638D5D2F346}"/>
              </a:ext>
            </a:extLst>
          </p:cNvPr>
          <p:cNvSpPr txBox="1"/>
          <p:nvPr/>
        </p:nvSpPr>
        <p:spPr>
          <a:xfrm rot="16200000">
            <a:off x="5130445" y="1250221"/>
            <a:ext cx="1796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Apparent reflectance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363259-C9D7-7D46-8D3A-3163DE3D710C}"/>
              </a:ext>
            </a:extLst>
          </p:cNvPr>
          <p:cNvSpPr txBox="1"/>
          <p:nvPr/>
        </p:nvSpPr>
        <p:spPr>
          <a:xfrm rot="16200000">
            <a:off x="5583691" y="3194808"/>
            <a:ext cx="13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Residual error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631114-0E2B-7F4D-B4AC-B661F3359EE3}"/>
              </a:ext>
            </a:extLst>
          </p:cNvPr>
          <p:cNvSpPr txBox="1"/>
          <p:nvPr/>
        </p:nvSpPr>
        <p:spPr>
          <a:xfrm rot="16200000">
            <a:off x="2284999" y="1404297"/>
            <a:ext cx="148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Apparent reflectance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10CB31-C1F6-F84F-8762-2A3484B375D9}"/>
              </a:ext>
            </a:extLst>
          </p:cNvPr>
          <p:cNvSpPr txBox="1"/>
          <p:nvPr/>
        </p:nvSpPr>
        <p:spPr>
          <a:xfrm rot="16200000">
            <a:off x="2738889" y="3245975"/>
            <a:ext cx="1081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Residual error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799442CB-EED4-BE40-A811-2382F0E75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68" b="74030"/>
          <a:stretch/>
        </p:blipFill>
        <p:spPr bwMode="auto">
          <a:xfrm>
            <a:off x="379942" y="6348507"/>
            <a:ext cx="3844649" cy="144368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110562-3541-DD4A-8FD7-53617AE3ACAE}"/>
              </a:ext>
            </a:extLst>
          </p:cNvPr>
          <p:cNvSpPr txBox="1"/>
          <p:nvPr/>
        </p:nvSpPr>
        <p:spPr>
          <a:xfrm>
            <a:off x="4539430" y="5043248"/>
            <a:ext cx="4267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Common features used for this purpose include the oxygen A band (760 nm) and Near-Infrared H</a:t>
            </a:r>
            <a:r>
              <a:rPr lang="en-US" b="1" baseline="-25000" dirty="0"/>
              <a:t>2</a:t>
            </a:r>
            <a:r>
              <a:rPr lang="en-US" b="1" dirty="0"/>
              <a:t>O vapor absorptions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643-4442-9E4E-A0F7-10AE4918D830}"/>
              </a:ext>
            </a:extLst>
          </p:cNvPr>
          <p:cNvSpPr txBox="1"/>
          <p:nvPr/>
        </p:nvSpPr>
        <p:spPr>
          <a:xfrm>
            <a:off x="530292" y="2017205"/>
            <a:ext cx="2152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[Thompson et al., </a:t>
            </a:r>
            <a:r>
              <a:rPr lang="en-US" i="1" dirty="0"/>
              <a:t>Atmos. Meas. Techniques</a:t>
            </a:r>
            <a:r>
              <a:rPr lang="en-US" dirty="0"/>
              <a:t> 2015]</a:t>
            </a:r>
          </a:p>
        </p:txBody>
      </p:sp>
    </p:spTree>
    <p:extLst>
      <p:ext uri="{BB962C8B-B14F-4D97-AF65-F5344CB8AC3E}">
        <p14:creationId xmlns:p14="http://schemas.microsoft.com/office/powerpoint/2010/main" val="188468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943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5" y="454025"/>
            <a:ext cx="7532383" cy="1866811"/>
          </a:xfrm>
        </p:spPr>
        <p:txBody>
          <a:bodyPr/>
          <a:lstStyle/>
          <a:p>
            <a:r>
              <a:rPr lang="en-US" dirty="0"/>
              <a:t>Exercise 8: Spectral Calibration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54024" y="1152100"/>
            <a:ext cx="47904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Use the atmosphere as a calibration object.  Fit a modeled transmission spectrum to TOA observations.</a:t>
            </a:r>
          </a:p>
          <a:p>
            <a:endParaRPr lang="en-US" dirty="0"/>
          </a:p>
          <a:p>
            <a:r>
              <a:rPr lang="en-US" dirty="0"/>
              <a:t>Files include two examples of TOA reflectances acquired by the AVIRIS-NG instrument onboard a b-200 aircraft over </a:t>
            </a:r>
            <a:r>
              <a:rPr lang="en-US" dirty="0" err="1"/>
              <a:t>Ivanplah</a:t>
            </a:r>
            <a:r>
              <a:rPr lang="en-US" dirty="0"/>
              <a:t> playa.  The exercise notebook contains fitting routines, and a transmission spectrum for appropriate observing geometry and water vapor loadings.  </a:t>
            </a:r>
          </a:p>
          <a:p>
            <a:endParaRPr lang="en-US" dirty="0"/>
          </a:p>
          <a:p>
            <a:r>
              <a:rPr lang="en-US" dirty="0"/>
              <a:t>Pick an atmospheric feature, and eyeball an initial calibration.  Start with a spectral response function that is 5-6 nm Full Width at Half Maximum.  Then, fit wavelength shifts to fine tune your initial guess. Is there a way of quantifying how accurate this method can be?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E09D3-B36A-C944-AC4F-CA1DB48CBF59}"/>
              </a:ext>
            </a:extLst>
          </p:cNvPr>
          <p:cNvSpPr txBox="1"/>
          <p:nvPr/>
        </p:nvSpPr>
        <p:spPr>
          <a:xfrm>
            <a:off x="-602166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31256-8E9E-C740-9F31-FC975708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53" y="1152100"/>
            <a:ext cx="2658751" cy="1871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43059E-2CBB-8E4B-9C33-A2D86FF06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" r="6084"/>
          <a:stretch/>
        </p:blipFill>
        <p:spPr>
          <a:xfrm>
            <a:off x="5980517" y="3260470"/>
            <a:ext cx="2072341" cy="29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1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C14E33-1488-4349-BF23-1A15F465D0EA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Resample spectra using spectral response functions</a:t>
            </a:r>
          </a:p>
          <a:p>
            <a:r>
              <a:rPr lang="en-US" dirty="0"/>
              <a:t>Recognize and correct spectral calibration 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6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D760EC-CF96-384B-8109-A893BA21EC47}"/>
              </a:ext>
            </a:extLst>
          </p:cNvPr>
          <p:cNvGrpSpPr/>
          <p:nvPr/>
        </p:nvGrpSpPr>
        <p:grpSpPr>
          <a:xfrm>
            <a:off x="554477" y="3712157"/>
            <a:ext cx="3674346" cy="2706876"/>
            <a:chOff x="749501" y="1583315"/>
            <a:chExt cx="4715254" cy="34737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875" y="1692755"/>
              <a:ext cx="4185518" cy="293885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3157B7-C0F6-FB42-A0E1-449C81A57C0E}"/>
                </a:ext>
              </a:extLst>
            </p:cNvPr>
            <p:cNvGrpSpPr/>
            <p:nvPr/>
          </p:nvGrpSpPr>
          <p:grpSpPr>
            <a:xfrm>
              <a:off x="749501" y="1583315"/>
              <a:ext cx="4715254" cy="3473710"/>
              <a:chOff x="749501" y="1583315"/>
              <a:chExt cx="4715254" cy="347371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757418" y="4631607"/>
                <a:ext cx="3707337" cy="425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Samples </a:t>
                </a:r>
                <a:r>
                  <a:rPr lang="en-US" sz="1400"/>
                  <a:t>(cross-track locations)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-554670" y="2887486"/>
                <a:ext cx="3033760" cy="425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Rows (</a:t>
                </a:r>
                <a:r>
                  <a:rPr lang="en-US" sz="1400"/>
                  <a:t>spectral channels)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076715" y="2670856"/>
            <a:ext cx="5035761" cy="3918689"/>
            <a:chOff x="4138" y="1609261"/>
            <a:chExt cx="6253482" cy="486628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22867">
              <a:off x="4138" y="4467655"/>
              <a:ext cx="6253482" cy="2007892"/>
            </a:xfrm>
            <a:prstGeom prst="rect">
              <a:avLst/>
            </a:prstGeom>
          </p:spPr>
        </p:pic>
        <p:sp>
          <p:nvSpPr>
            <p:cNvPr id="14" name="Right Arrow 15"/>
            <p:cNvSpPr/>
            <p:nvPr/>
          </p:nvSpPr>
          <p:spPr>
            <a:xfrm rot="284052">
              <a:off x="2528518" y="5014770"/>
              <a:ext cx="1987557" cy="785795"/>
            </a:xfrm>
            <a:custGeom>
              <a:avLst/>
              <a:gdLst>
                <a:gd name="connsiteX0" fmla="*/ 0 w 1521681"/>
                <a:gd name="connsiteY0" fmla="*/ 188433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0 w 1521681"/>
                <a:gd name="connsiteY7" fmla="*/ 188433 h 753730"/>
                <a:gd name="connsiteX0" fmla="*/ 291965 w 1521681"/>
                <a:gd name="connsiteY0" fmla="*/ 155052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291965 w 1521681"/>
                <a:gd name="connsiteY7" fmla="*/ 155052 h 753730"/>
                <a:gd name="connsiteX0" fmla="*/ 462380 w 1692096"/>
                <a:gd name="connsiteY0" fmla="*/ 155052 h 753730"/>
                <a:gd name="connsiteX1" fmla="*/ 1315231 w 1692096"/>
                <a:gd name="connsiteY1" fmla="*/ 188433 h 753730"/>
                <a:gd name="connsiteX2" fmla="*/ 1315231 w 1692096"/>
                <a:gd name="connsiteY2" fmla="*/ 0 h 753730"/>
                <a:gd name="connsiteX3" fmla="*/ 1692096 w 1692096"/>
                <a:gd name="connsiteY3" fmla="*/ 376865 h 753730"/>
                <a:gd name="connsiteX4" fmla="*/ 1315231 w 1692096"/>
                <a:gd name="connsiteY4" fmla="*/ 753730 h 753730"/>
                <a:gd name="connsiteX5" fmla="*/ 1315231 w 1692096"/>
                <a:gd name="connsiteY5" fmla="*/ 565298 h 753730"/>
                <a:gd name="connsiteX6" fmla="*/ 0 w 1692096"/>
                <a:gd name="connsiteY6" fmla="*/ 553087 h 753730"/>
                <a:gd name="connsiteX7" fmla="*/ 462380 w 1692096"/>
                <a:gd name="connsiteY7" fmla="*/ 155052 h 753730"/>
                <a:gd name="connsiteX0" fmla="*/ 462380 w 1692096"/>
                <a:gd name="connsiteY0" fmla="*/ 155052 h 769228"/>
                <a:gd name="connsiteX1" fmla="*/ 1315231 w 1692096"/>
                <a:gd name="connsiteY1" fmla="*/ 188433 h 769228"/>
                <a:gd name="connsiteX2" fmla="*/ 1315231 w 1692096"/>
                <a:gd name="connsiteY2" fmla="*/ 0 h 769228"/>
                <a:gd name="connsiteX3" fmla="*/ 1692096 w 1692096"/>
                <a:gd name="connsiteY3" fmla="*/ 376865 h 769228"/>
                <a:gd name="connsiteX4" fmla="*/ 1179676 w 1692096"/>
                <a:gd name="connsiteY4" fmla="*/ 769228 h 769228"/>
                <a:gd name="connsiteX5" fmla="*/ 1315231 w 1692096"/>
                <a:gd name="connsiteY5" fmla="*/ 565298 h 769228"/>
                <a:gd name="connsiteX6" fmla="*/ 0 w 1692096"/>
                <a:gd name="connsiteY6" fmla="*/ 553087 h 769228"/>
                <a:gd name="connsiteX7" fmla="*/ 462380 w 1692096"/>
                <a:gd name="connsiteY7" fmla="*/ 155052 h 769228"/>
                <a:gd name="connsiteX0" fmla="*/ 462380 w 1692096"/>
                <a:gd name="connsiteY0" fmla="*/ 123780 h 737956"/>
                <a:gd name="connsiteX1" fmla="*/ 1315231 w 1692096"/>
                <a:gd name="connsiteY1" fmla="*/ 157161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692096"/>
                <a:gd name="connsiteY0" fmla="*/ 123780 h 737956"/>
                <a:gd name="connsiteX1" fmla="*/ 1580683 w 1692096"/>
                <a:gd name="connsiteY1" fmla="*/ 169070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968280"/>
                <a:gd name="connsiteY0" fmla="*/ 123780 h 737956"/>
                <a:gd name="connsiteX1" fmla="*/ 1580683 w 1968280"/>
                <a:gd name="connsiteY1" fmla="*/ 169070 h 737956"/>
                <a:gd name="connsiteX2" fmla="*/ 1688534 w 1968280"/>
                <a:gd name="connsiteY2" fmla="*/ 0 h 737956"/>
                <a:gd name="connsiteX3" fmla="*/ 1968280 w 1968280"/>
                <a:gd name="connsiteY3" fmla="*/ 451357 h 737956"/>
                <a:gd name="connsiteX4" fmla="*/ 1179676 w 1968280"/>
                <a:gd name="connsiteY4" fmla="*/ 737956 h 737956"/>
                <a:gd name="connsiteX5" fmla="*/ 1315231 w 1968280"/>
                <a:gd name="connsiteY5" fmla="*/ 534026 h 737956"/>
                <a:gd name="connsiteX6" fmla="*/ 0 w 1968280"/>
                <a:gd name="connsiteY6" fmla="*/ 521815 h 737956"/>
                <a:gd name="connsiteX7" fmla="*/ 462380 w 1968280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566974 w 2158373"/>
                <a:gd name="connsiteY0" fmla="*/ 123780 h 737956"/>
                <a:gd name="connsiteX1" fmla="*/ 1685277 w 2158373"/>
                <a:gd name="connsiteY1" fmla="*/ 169070 h 737956"/>
                <a:gd name="connsiteX2" fmla="*/ 1793128 w 2158373"/>
                <a:gd name="connsiteY2" fmla="*/ 0 h 737956"/>
                <a:gd name="connsiteX3" fmla="*/ 2158373 w 2158373"/>
                <a:gd name="connsiteY3" fmla="*/ 367629 h 737956"/>
                <a:gd name="connsiteX4" fmla="*/ 1284270 w 2158373"/>
                <a:gd name="connsiteY4" fmla="*/ 737956 h 737956"/>
                <a:gd name="connsiteX5" fmla="*/ 1419825 w 2158373"/>
                <a:gd name="connsiteY5" fmla="*/ 534026 h 737956"/>
                <a:gd name="connsiteX6" fmla="*/ 0 w 2158373"/>
                <a:gd name="connsiteY6" fmla="*/ 530477 h 737956"/>
                <a:gd name="connsiteX7" fmla="*/ 566974 w 2158373"/>
                <a:gd name="connsiteY7" fmla="*/ 123780 h 737956"/>
                <a:gd name="connsiteX0" fmla="*/ 566974 w 2158373"/>
                <a:gd name="connsiteY0" fmla="*/ 129844 h 744020"/>
                <a:gd name="connsiteX1" fmla="*/ 1685277 w 2158373"/>
                <a:gd name="connsiteY1" fmla="*/ 175134 h 744020"/>
                <a:gd name="connsiteX2" fmla="*/ 1866344 w 2158373"/>
                <a:gd name="connsiteY2" fmla="*/ 0 h 744020"/>
                <a:gd name="connsiteX3" fmla="*/ 2158373 w 2158373"/>
                <a:gd name="connsiteY3" fmla="*/ 373693 h 744020"/>
                <a:gd name="connsiteX4" fmla="*/ 1284270 w 2158373"/>
                <a:gd name="connsiteY4" fmla="*/ 744020 h 744020"/>
                <a:gd name="connsiteX5" fmla="*/ 1419825 w 2158373"/>
                <a:gd name="connsiteY5" fmla="*/ 540090 h 744020"/>
                <a:gd name="connsiteX6" fmla="*/ 0 w 2158373"/>
                <a:gd name="connsiteY6" fmla="*/ 536541 h 744020"/>
                <a:gd name="connsiteX7" fmla="*/ 566974 w 2158373"/>
                <a:gd name="connsiteY7" fmla="*/ 129844 h 744020"/>
                <a:gd name="connsiteX0" fmla="*/ 566974 w 2158373"/>
                <a:gd name="connsiteY0" fmla="*/ 135107 h 749283"/>
                <a:gd name="connsiteX1" fmla="*/ 1685277 w 2158373"/>
                <a:gd name="connsiteY1" fmla="*/ 180397 h 749283"/>
                <a:gd name="connsiteX2" fmla="*/ 1802722 w 2158373"/>
                <a:gd name="connsiteY2" fmla="*/ 0 h 749283"/>
                <a:gd name="connsiteX3" fmla="*/ 2158373 w 2158373"/>
                <a:gd name="connsiteY3" fmla="*/ 378956 h 749283"/>
                <a:gd name="connsiteX4" fmla="*/ 1284270 w 2158373"/>
                <a:gd name="connsiteY4" fmla="*/ 749283 h 749283"/>
                <a:gd name="connsiteX5" fmla="*/ 1419825 w 2158373"/>
                <a:gd name="connsiteY5" fmla="*/ 545353 h 749283"/>
                <a:gd name="connsiteX6" fmla="*/ 0 w 2158373"/>
                <a:gd name="connsiteY6" fmla="*/ 541804 h 749283"/>
                <a:gd name="connsiteX7" fmla="*/ 566974 w 2158373"/>
                <a:gd name="connsiteY7" fmla="*/ 135107 h 749283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419825 w 2158373"/>
                <a:gd name="connsiteY5" fmla="*/ 545353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22519 w 2158373"/>
                <a:gd name="connsiteY1" fmla="*/ 185594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005813"/>
                <a:gd name="connsiteY0" fmla="*/ 135107 h 757078"/>
                <a:gd name="connsiteX1" fmla="*/ 1622519 w 2005813"/>
                <a:gd name="connsiteY1" fmla="*/ 18559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566974 w 2005813"/>
                <a:gd name="connsiteY0" fmla="*/ 135107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620138 w 2005813"/>
                <a:gd name="connsiteY0" fmla="*/ 141236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620138 w 2005813"/>
                <a:gd name="connsiteY7" fmla="*/ 141236 h 757078"/>
                <a:gd name="connsiteX0" fmla="*/ 554782 w 1940457"/>
                <a:gd name="connsiteY0" fmla="*/ 141236 h 757078"/>
                <a:gd name="connsiteX1" fmla="*/ 1610327 w 1940457"/>
                <a:gd name="connsiteY1" fmla="*/ 191724 h 757078"/>
                <a:gd name="connsiteX2" fmla="*/ 1737366 w 1940457"/>
                <a:gd name="connsiteY2" fmla="*/ 0 h 757078"/>
                <a:gd name="connsiteX3" fmla="*/ 1940457 w 1940457"/>
                <a:gd name="connsiteY3" fmla="*/ 444251 h 757078"/>
                <a:gd name="connsiteX4" fmla="*/ 1124780 w 1940457"/>
                <a:gd name="connsiteY4" fmla="*/ 757078 h 757078"/>
                <a:gd name="connsiteX5" fmla="*/ 1312631 w 1940457"/>
                <a:gd name="connsiteY5" fmla="*/ 548818 h 757078"/>
                <a:gd name="connsiteX6" fmla="*/ 0 w 1940457"/>
                <a:gd name="connsiteY6" fmla="*/ 567988 h 757078"/>
                <a:gd name="connsiteX7" fmla="*/ 554782 w 1940457"/>
                <a:gd name="connsiteY7" fmla="*/ 141236 h 757078"/>
                <a:gd name="connsiteX0" fmla="*/ 554782 w 1940457"/>
                <a:gd name="connsiteY0" fmla="*/ 154295 h 770137"/>
                <a:gd name="connsiteX1" fmla="*/ 1610327 w 1940457"/>
                <a:gd name="connsiteY1" fmla="*/ 204783 h 770137"/>
                <a:gd name="connsiteX2" fmla="*/ 1767879 w 1940457"/>
                <a:gd name="connsiteY2" fmla="*/ 0 h 770137"/>
                <a:gd name="connsiteX3" fmla="*/ 1940457 w 1940457"/>
                <a:gd name="connsiteY3" fmla="*/ 457310 h 770137"/>
                <a:gd name="connsiteX4" fmla="*/ 1124780 w 1940457"/>
                <a:gd name="connsiteY4" fmla="*/ 770137 h 770137"/>
                <a:gd name="connsiteX5" fmla="*/ 1312631 w 1940457"/>
                <a:gd name="connsiteY5" fmla="*/ 561877 h 770137"/>
                <a:gd name="connsiteX6" fmla="*/ 0 w 1940457"/>
                <a:gd name="connsiteY6" fmla="*/ 581047 h 770137"/>
                <a:gd name="connsiteX7" fmla="*/ 554782 w 1940457"/>
                <a:gd name="connsiteY7" fmla="*/ 154295 h 770137"/>
                <a:gd name="connsiteX0" fmla="*/ 554782 w 1987557"/>
                <a:gd name="connsiteY0" fmla="*/ 154295 h 770137"/>
                <a:gd name="connsiteX1" fmla="*/ 1610327 w 1987557"/>
                <a:gd name="connsiteY1" fmla="*/ 204783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228956 w 1987557"/>
                <a:gd name="connsiteY5" fmla="*/ 56880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60477"/>
                <a:gd name="connsiteX1" fmla="*/ 1637373 w 1987557"/>
                <a:gd name="connsiteY1" fmla="*/ 149882 h 760477"/>
                <a:gd name="connsiteX2" fmla="*/ 1767879 w 1987557"/>
                <a:gd name="connsiteY2" fmla="*/ 0 h 760477"/>
                <a:gd name="connsiteX3" fmla="*/ 1987557 w 1987557"/>
                <a:gd name="connsiteY3" fmla="*/ 390216 h 760477"/>
                <a:gd name="connsiteX4" fmla="*/ 987075 w 1987557"/>
                <a:gd name="connsiteY4" fmla="*/ 760477 h 760477"/>
                <a:gd name="connsiteX5" fmla="*/ 1228956 w 1987557"/>
                <a:gd name="connsiteY5" fmla="*/ 568807 h 760477"/>
                <a:gd name="connsiteX6" fmla="*/ 0 w 1987557"/>
                <a:gd name="connsiteY6" fmla="*/ 581047 h 760477"/>
                <a:gd name="connsiteX7" fmla="*/ 554782 w 1987557"/>
                <a:gd name="connsiteY7" fmla="*/ 154295 h 760477"/>
                <a:gd name="connsiteX0" fmla="*/ 554782 w 1987557"/>
                <a:gd name="connsiteY0" fmla="*/ 154295 h 785795"/>
                <a:gd name="connsiteX1" fmla="*/ 1637373 w 1987557"/>
                <a:gd name="connsiteY1" fmla="*/ 149882 h 785795"/>
                <a:gd name="connsiteX2" fmla="*/ 1767879 w 1987557"/>
                <a:gd name="connsiteY2" fmla="*/ 0 h 785795"/>
                <a:gd name="connsiteX3" fmla="*/ 1987557 w 1987557"/>
                <a:gd name="connsiteY3" fmla="*/ 390216 h 785795"/>
                <a:gd name="connsiteX4" fmla="*/ 1062889 w 1987557"/>
                <a:gd name="connsiteY4" fmla="*/ 785795 h 785795"/>
                <a:gd name="connsiteX5" fmla="*/ 1228956 w 1987557"/>
                <a:gd name="connsiteY5" fmla="*/ 568807 h 785795"/>
                <a:gd name="connsiteX6" fmla="*/ 0 w 1987557"/>
                <a:gd name="connsiteY6" fmla="*/ 581047 h 785795"/>
                <a:gd name="connsiteX7" fmla="*/ 554782 w 1987557"/>
                <a:gd name="connsiteY7" fmla="*/ 154295 h 7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7557" h="785795">
                  <a:moveTo>
                    <a:pt x="554782" y="154295"/>
                  </a:moveTo>
                  <a:lnTo>
                    <a:pt x="1637373" y="149882"/>
                  </a:lnTo>
                  <a:lnTo>
                    <a:pt x="1767879" y="0"/>
                  </a:lnTo>
                  <a:lnTo>
                    <a:pt x="1987557" y="390216"/>
                  </a:lnTo>
                  <a:lnTo>
                    <a:pt x="1062889" y="785795"/>
                  </a:lnTo>
                  <a:lnTo>
                    <a:pt x="1228956" y="568807"/>
                  </a:lnTo>
                  <a:lnTo>
                    <a:pt x="0" y="581047"/>
                  </a:lnTo>
                  <a:lnTo>
                    <a:pt x="554782" y="15429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1892668" y="5038261"/>
              <a:ext cx="1371600" cy="838200"/>
            </a:xfrm>
            <a:prstGeom prst="line">
              <a:avLst/>
            </a:prstGeom>
            <a:ln w="508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516680" y="3279292"/>
              <a:ext cx="726156" cy="1744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 rot="20014263">
              <a:off x="2292740" y="3491133"/>
              <a:ext cx="578709" cy="1400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2516680" y="3221626"/>
              <a:ext cx="156519" cy="57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514357" y="2400456"/>
              <a:ext cx="174825" cy="8755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2300431" y="2513172"/>
              <a:ext cx="372769" cy="7084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273668" y="1609261"/>
              <a:ext cx="427693" cy="1132763"/>
            </a:xfrm>
            <a:prstGeom prst="rect">
              <a:avLst/>
            </a:prstGeom>
            <a:noFill/>
            <a:ln>
              <a:noFill/>
            </a:ln>
            <a:scene3d>
              <a:camera prst="isometricLeftDown">
                <a:rot lat="7200000" lon="9600000" rev="0"/>
              </a:camera>
              <a:lightRig rig="threePt" dir="t"/>
            </a:scene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2838355" y="2755100"/>
              <a:ext cx="1563045" cy="382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Spectrometer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87802" y="3416472"/>
              <a:ext cx="1229973" cy="382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Telescope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77971" y="2243160"/>
              <a:ext cx="1905173" cy="382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FPA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30117" y="3042401"/>
              <a:ext cx="539859" cy="382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Slit</a:t>
              </a:r>
            </a:p>
          </p:txBody>
        </p:sp>
        <p:sp>
          <p:nvSpPr>
            <p:cNvPr id="26" name="Oval 25"/>
            <p:cNvSpPr/>
            <p:nvPr/>
          </p:nvSpPr>
          <p:spPr>
            <a:xfrm rot="20248844">
              <a:off x="2276263" y="2926718"/>
              <a:ext cx="578709" cy="1400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1871236" y="3221626"/>
              <a:ext cx="801963" cy="26402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7">
            <a:extLst>
              <a:ext uri="{FF2B5EF4-FFF2-40B4-BE49-F238E27FC236}">
                <a16:creationId xmlns:a16="http://schemas.microsoft.com/office/drawing/2014/main" id="{4CDE3C3C-41DD-2948-AC99-60F95BB8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6" t="13683" r="21272" b="7523"/>
          <a:stretch>
            <a:fillRect/>
          </a:stretch>
        </p:blipFill>
        <p:spPr bwMode="auto">
          <a:xfrm>
            <a:off x="6002436" y="324863"/>
            <a:ext cx="2808287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3CE307-48B2-5A49-8329-752A5907C1CA}"/>
              </a:ext>
            </a:extLst>
          </p:cNvPr>
          <p:cNvSpPr txBox="1"/>
          <p:nvPr/>
        </p:nvSpPr>
        <p:spPr>
          <a:xfrm>
            <a:off x="554477" y="1147864"/>
            <a:ext cx="5129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Recall our idealized Focal Plane Array (FPA).</a:t>
            </a:r>
          </a:p>
          <a:p>
            <a:endParaRPr lang="en-US" b="1" i="1" dirty="0"/>
          </a:p>
          <a:p>
            <a:r>
              <a:rPr lang="en-US" b="1" i="1" dirty="0"/>
              <a:t>Spectral Calibration</a:t>
            </a:r>
            <a:r>
              <a:rPr lang="en-US" b="1" dirty="0"/>
              <a:t> is the process of determining the wavelengths to which each FPA row responds.  </a:t>
            </a:r>
          </a:p>
          <a:p>
            <a:endParaRPr lang="en-US" b="1" dirty="0"/>
          </a:p>
          <a:p>
            <a:r>
              <a:rPr lang="en-US" b="1" dirty="0"/>
              <a:t>Each detector element is sensitive to a range of wavelengths.</a:t>
            </a:r>
          </a:p>
        </p:txBody>
      </p:sp>
    </p:spTree>
    <p:extLst>
      <p:ext uri="{BB962C8B-B14F-4D97-AF65-F5344CB8AC3E}">
        <p14:creationId xmlns:p14="http://schemas.microsoft.com/office/powerpoint/2010/main" val="398137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43751" y="6127750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998462-CF5A-9A4F-A641-95063BD86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026" y="5506229"/>
            <a:ext cx="2685143" cy="739019"/>
          </a:xfrm>
        </p:spPr>
        <p:txBody>
          <a:bodyPr/>
          <a:lstStyle/>
          <a:p>
            <a:r>
              <a:rPr lang="en-US" sz="1600" dirty="0"/>
              <a:t>courtesy </a:t>
            </a:r>
          </a:p>
          <a:p>
            <a:r>
              <a:rPr lang="en-US" sz="1600" dirty="0"/>
              <a:t>Robert O. Green, JPL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2031169" cy="436031"/>
          </a:xfrm>
        </p:spPr>
        <p:txBody>
          <a:bodyPr/>
          <a:lstStyle/>
          <a:p>
            <a:r>
              <a:rPr lang="en-US" dirty="0"/>
              <a:t>Flavors of non-uniformity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66AC5DC7-5787-1545-99DA-9EA0784D0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200255" y="654611"/>
            <a:ext cx="2743489" cy="2409264"/>
          </a:xfrm>
          <a:prstGeom prst="rect">
            <a:avLst/>
          </a:prstGeom>
          <a:noFill/>
          <a:ln/>
        </p:spPr>
      </p:pic>
      <p:sp>
        <p:nvSpPr>
          <p:cNvPr id="29" name="Text Box 5">
            <a:extLst>
              <a:ext uri="{FF2B5EF4-FFF2-40B4-BE49-F238E27FC236}">
                <a16:creationId xmlns:a16="http://schemas.microsoft.com/office/drawing/2014/main" id="{BE90A32C-3E5C-8844-901B-DE5BFC262BD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394555" y="1756507"/>
            <a:ext cx="1295679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6" tIns="45713" rIns="91426" bIns="45713">
            <a:spAutoFit/>
          </a:bodyPr>
          <a:lstStyle/>
          <a:p>
            <a:pPr defTabSz="914582">
              <a:spcBef>
                <a:spcPct val="50000"/>
              </a:spcBef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Wavelength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9CCCACF5-9DA4-FD4D-A2FD-81DE2CABA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414" y="316071"/>
            <a:ext cx="2031169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6" tIns="45713" rIns="91426" bIns="45713">
            <a:spAutoFit/>
          </a:bodyPr>
          <a:lstStyle/>
          <a:p>
            <a:pPr defTabSz="914582"/>
            <a:r>
              <a:rPr lang="en-US" sz="1600" dirty="0">
                <a:latin typeface="Arial" pitchFamily="34" charset="0"/>
                <a:cs typeface="Arial" pitchFamily="34" charset="0"/>
              </a:rPr>
              <a:t>Cross Track Sample</a:t>
            </a:r>
          </a:p>
        </p:txBody>
      </p:sp>
      <p:sp>
        <p:nvSpPr>
          <p:cNvPr id="31" name="Text Box 7">
            <a:extLst>
              <a:ext uri="{FF2B5EF4-FFF2-40B4-BE49-F238E27FC236}">
                <a16:creationId xmlns:a16="http://schemas.microsoft.com/office/drawing/2014/main" id="{6B8CFF7D-593D-3747-911E-E8D27996D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834" y="2996640"/>
            <a:ext cx="1358036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6" tIns="45713" rIns="91426" bIns="45713">
            <a:spAutoFit/>
          </a:bodyPr>
          <a:lstStyle/>
          <a:p>
            <a:pPr defTabSz="914582"/>
            <a:r>
              <a:rPr lang="en-US" sz="1600" dirty="0">
                <a:latin typeface="Arial" pitchFamily="34" charset="0"/>
                <a:cs typeface="Arial" pitchFamily="34" charset="0"/>
              </a:rPr>
              <a:t>Requirement</a:t>
            </a: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7C09802C-1C7E-0249-8C11-AE7FB2C97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148263" y="635000"/>
            <a:ext cx="2612571" cy="2438679"/>
          </a:xfrm>
          <a:prstGeom prst="rect">
            <a:avLst/>
          </a:prstGeom>
          <a:noFill/>
          <a:ln/>
        </p:spPr>
      </p:pic>
      <p:sp>
        <p:nvSpPr>
          <p:cNvPr id="33" name="Text Box 9">
            <a:extLst>
              <a:ext uri="{FF2B5EF4-FFF2-40B4-BE49-F238E27FC236}">
                <a16:creationId xmlns:a16="http://schemas.microsoft.com/office/drawing/2014/main" id="{28490DE4-8469-B245-AE87-230DF7438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085" y="3034927"/>
            <a:ext cx="1710696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6" tIns="45713" rIns="91426" bIns="45713">
            <a:spAutoFit/>
          </a:bodyPr>
          <a:lstStyle/>
          <a:p>
            <a:pPr defTabSz="914582"/>
            <a:r>
              <a:rPr lang="en-US" sz="1600" dirty="0">
                <a:latin typeface="Arial" pitchFamily="34" charset="0"/>
                <a:cs typeface="Arial" pitchFamily="34" charset="0"/>
              </a:rPr>
              <a:t>Failure by Frown</a:t>
            </a:r>
          </a:p>
        </p:txBody>
      </p:sp>
      <p:pic>
        <p:nvPicPr>
          <p:cNvPr id="34" name="Picture 10">
            <a:extLst>
              <a:ext uri="{FF2B5EF4-FFF2-40B4-BE49-F238E27FC236}">
                <a16:creationId xmlns:a16="http://schemas.microsoft.com/office/drawing/2014/main" id="{948FE88F-A79E-334C-B9CD-5D50346A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5405" y="3332816"/>
            <a:ext cx="2685143" cy="266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Text Box 11">
            <a:extLst>
              <a:ext uri="{FF2B5EF4-FFF2-40B4-BE49-F238E27FC236}">
                <a16:creationId xmlns:a16="http://schemas.microsoft.com/office/drawing/2014/main" id="{CA2900E4-377A-EF42-A031-88F46371B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548" y="5992813"/>
            <a:ext cx="1604257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6" tIns="45713" rIns="91426" bIns="45713">
            <a:spAutoFit/>
          </a:bodyPr>
          <a:lstStyle/>
          <a:p>
            <a:pPr defTabSz="914582"/>
            <a:r>
              <a:rPr lang="en-US" sz="1600" dirty="0">
                <a:latin typeface="Arial" pitchFamily="34" charset="0"/>
                <a:cs typeface="Arial" pitchFamily="34" charset="0"/>
              </a:rPr>
              <a:t>Failure by Twist</a:t>
            </a:r>
          </a:p>
        </p:txBody>
      </p:sp>
      <p:pic>
        <p:nvPicPr>
          <p:cNvPr id="36" name="Picture 12">
            <a:extLst>
              <a:ext uri="{FF2B5EF4-FFF2-40B4-BE49-F238E27FC236}">
                <a16:creationId xmlns:a16="http://schemas.microsoft.com/office/drawing/2014/main" id="{30DBDE78-3C98-C546-8012-F56C7F4D8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9298" y="3332816"/>
            <a:ext cx="2680298" cy="265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 Box 13">
            <a:extLst>
              <a:ext uri="{FF2B5EF4-FFF2-40B4-BE49-F238E27FC236}">
                <a16:creationId xmlns:a16="http://schemas.microsoft.com/office/drawing/2014/main" id="{F3A6DF93-1553-1948-B34B-51E5969EC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596" y="5992813"/>
            <a:ext cx="2909614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6" tIns="45713" rIns="91426" bIns="45713">
            <a:spAutoFit/>
          </a:bodyPr>
          <a:lstStyle/>
          <a:p>
            <a:pPr defTabSz="914582"/>
            <a:r>
              <a:rPr lang="en-US" sz="1600" dirty="0">
                <a:latin typeface="Arial" pitchFamily="34" charset="0"/>
                <a:cs typeface="Arial" pitchFamily="34" charset="0"/>
              </a:rPr>
              <a:t>Failure by Spectral-IFOV-Shift</a:t>
            </a: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0015EAFF-4547-B446-83E5-3FF16BC0481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394555" y="4328257"/>
            <a:ext cx="1295679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6" tIns="45713" rIns="91426" bIns="45713">
            <a:spAutoFit/>
          </a:bodyPr>
          <a:lstStyle/>
          <a:p>
            <a:pPr defTabSz="914582">
              <a:spcBef>
                <a:spcPct val="50000"/>
              </a:spcBef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Wavelength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5D8A4A-A972-0E4F-A92D-CA3D9A090126}"/>
              </a:ext>
            </a:extLst>
          </p:cNvPr>
          <p:cNvSpPr txBox="1"/>
          <p:nvPr/>
        </p:nvSpPr>
        <p:spPr>
          <a:xfrm>
            <a:off x="445636" y="2006046"/>
            <a:ext cx="23005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Physical detectors often exhibit different kinds of alignment-related nonuniformities.</a:t>
            </a:r>
          </a:p>
          <a:p>
            <a:endParaRPr lang="en-US" b="1" dirty="0"/>
          </a:p>
          <a:p>
            <a:r>
              <a:rPr lang="en-US" b="1" dirty="0"/>
              <a:t>These distortions should also be characterized during the spectral calibration process.</a:t>
            </a:r>
          </a:p>
        </p:txBody>
      </p:sp>
    </p:spTree>
    <p:extLst>
      <p:ext uri="{BB962C8B-B14F-4D97-AF65-F5344CB8AC3E}">
        <p14:creationId xmlns:p14="http://schemas.microsoft.com/office/powerpoint/2010/main" val="25218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6673B5B-B8E0-C141-8C67-C26674B4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0" y="3859169"/>
            <a:ext cx="4222403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D5167-E2F7-6948-8C85-883DE258A8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E7637-0801-9445-ACB9-7FAC699AE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F5844-4EF9-4540-8A65-1DFB04DBF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422AD-A787-2B4C-BE82-71E6E4DEEF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1539" y="571998"/>
            <a:ext cx="3947360" cy="327905"/>
          </a:xfrm>
        </p:spPr>
        <p:txBody>
          <a:bodyPr/>
          <a:lstStyle/>
          <a:p>
            <a:r>
              <a:rPr lang="en-US" sz="1400" dirty="0"/>
              <a:t>(courtesy Robert O. Green, JPL, and others)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742FDB-7F4E-814F-8E2E-F54CD1E81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436031"/>
          </a:xfrm>
        </p:spPr>
        <p:txBody>
          <a:bodyPr/>
          <a:lstStyle/>
          <a:p>
            <a:r>
              <a:rPr lang="en-US" dirty="0"/>
              <a:t>Uniformity achieved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7CE15A3-DF51-3C43-8A35-B44CEDF1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2332" b="1749"/>
          <a:stretch>
            <a:fillRect/>
          </a:stretch>
        </p:blipFill>
        <p:spPr bwMode="auto">
          <a:xfrm>
            <a:off x="4757963" y="3937123"/>
            <a:ext cx="4117702" cy="233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79944E6-E422-A040-8205-3B51FF7BB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63" y="1261709"/>
            <a:ext cx="4013002" cy="227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E097FE6C-6946-D94E-AA8E-4E6662762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7114" y="5537331"/>
            <a:ext cx="1592050" cy="35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0" tIns="45310" rIns="90620" bIns="453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88" dirty="0"/>
              <a:t>Hyperion 2000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C183FD9-9563-1840-A4E3-CDD1842A7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342" y="1297487"/>
            <a:ext cx="1423734" cy="35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0" tIns="45310" rIns="90620" bIns="453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88" dirty="0"/>
              <a:t>CRISM 2005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D08DE80-FD7B-DE49-B138-B23C71EAD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6" y="5537331"/>
            <a:ext cx="1697087" cy="35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20" tIns="45310" rIns="90620" bIns="453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88" dirty="0"/>
              <a:t>JPL M3 2008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3F75E-32B1-604C-957B-D647E87A3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49" y="1023452"/>
            <a:ext cx="4222403" cy="2593414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71D92DD3-3012-8B42-9F1A-4E1DDF773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462" y="1261709"/>
            <a:ext cx="2154704" cy="53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0" tIns="45310" rIns="90620" bIns="453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88" dirty="0"/>
              <a:t>AVIRIS-NG </a:t>
            </a:r>
          </a:p>
          <a:p>
            <a:pPr eaLnBrk="1" hangingPunct="1"/>
            <a:r>
              <a:rPr lang="en-US" sz="1200" dirty="0"/>
              <a:t>[Thompson et al., AMT 2015]</a:t>
            </a:r>
          </a:p>
        </p:txBody>
      </p:sp>
    </p:spTree>
    <p:extLst>
      <p:ext uri="{BB962C8B-B14F-4D97-AF65-F5344CB8AC3E}">
        <p14:creationId xmlns:p14="http://schemas.microsoft.com/office/powerpoint/2010/main" val="66828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26E13-2D29-2740-A235-5F2D14BEA7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44489-A5B1-DF43-A64A-A799D06B5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6F5F6-59C6-B645-A8C0-FF21D6E84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EEC05E-E08B-C249-800D-3349A94500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Spectral response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D4623-C14E-7A4A-AB50-639E1C4194A6}"/>
              </a:ext>
            </a:extLst>
          </p:cNvPr>
          <p:cNvSpPr txBox="1"/>
          <p:nvPr/>
        </p:nvSpPr>
        <p:spPr>
          <a:xfrm>
            <a:off x="732851" y="1162152"/>
            <a:ext cx="7675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Typically we assume detector elements have Gaussian responses with known Full Widths at Half Maximum (2.355 standard deviations).</a:t>
            </a:r>
          </a:p>
          <a:p>
            <a:endParaRPr lang="en-US" b="1" dirty="0"/>
          </a:p>
          <a:p>
            <a:r>
              <a:rPr lang="en-US" b="1" dirty="0"/>
              <a:t>To simulate a channel’s measurement of a high-resolution feature, we sum all wavelengths, weighting by the relative response of the channel.   Make sure the response function itself integrates to unity!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15EBE0-F548-6E4E-90E8-89BB87CEF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141555"/>
            <a:ext cx="91440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904D52-EED6-7D44-A24F-65CC5971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7532"/>
            <a:ext cx="9144000" cy="1143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B6DBC0-E060-8743-9972-2DB02533FC80}"/>
              </a:ext>
            </a:extLst>
          </p:cNvPr>
          <p:cNvCxnSpPr>
            <a:cxnSpLocks/>
          </p:cNvCxnSpPr>
          <p:nvPr/>
        </p:nvCxnSpPr>
        <p:spPr>
          <a:xfrm>
            <a:off x="4541836" y="4141555"/>
            <a:ext cx="0" cy="23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650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E5A91-0157-744E-8E14-57859CFAEB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7A183-0E3C-864B-8A01-5472BF219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FBC50-80BF-8C48-AB01-A4C501D5C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218FF-0994-1448-A99A-386D09EFAE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Wavelength fitting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055F41E-4B38-8148-A8A8-FD81C1A09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5768" y="2234939"/>
            <a:ext cx="7546642" cy="4165065"/>
          </a:xfrm>
          <a:prstGeom prst="rect">
            <a:avLst/>
          </a:prstGeom>
          <a:noFill/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3AEA3-57E4-684E-A603-4B2DF1DB6C93}"/>
              </a:ext>
            </a:extLst>
          </p:cNvPr>
          <p:cNvSpPr txBox="1"/>
          <p:nvPr/>
        </p:nvSpPr>
        <p:spPr>
          <a:xfrm>
            <a:off x="931590" y="6138662"/>
            <a:ext cx="227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Courtesy Robert O. Green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967A2-EF1A-5C45-B6D8-21F8017D9575}"/>
              </a:ext>
            </a:extLst>
          </p:cNvPr>
          <p:cNvSpPr txBox="1"/>
          <p:nvPr/>
        </p:nvSpPr>
        <p:spPr>
          <a:xfrm>
            <a:off x="454026" y="1100832"/>
            <a:ext cx="8106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Often the best spectral calibration standard is the atmosphere itself.  By fitting the measurement (green) to the known features of the atmosphere (red) we find the best-matching wavelength spacing and offset.</a:t>
            </a:r>
          </a:p>
        </p:txBody>
      </p:sp>
    </p:spTree>
    <p:extLst>
      <p:ext uri="{BB962C8B-B14F-4D97-AF65-F5344CB8AC3E}">
        <p14:creationId xmlns:p14="http://schemas.microsoft.com/office/powerpoint/2010/main" val="268211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Wavelength fitting with the atmosphere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01" y="2542615"/>
            <a:ext cx="2760741" cy="11320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76086" y="3653787"/>
            <a:ext cx="21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Solar zenith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026" y="1416997"/>
            <a:ext cx="7969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a typeface="Helvetica" charset="0"/>
                <a:cs typeface="Helvetica" charset="0"/>
              </a:rPr>
              <a:t>1. Calculate an average Top of Atmosphere (TOA) reflectance for each cross-track position.  This normalizes for the variable solar illumination, expressing the measurement as a fraction of incoming irradiance.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8424" y="2707729"/>
            <a:ext cx="26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Measured radiance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33385" y="3653787"/>
            <a:ext cx="245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Solar irradiance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 t="37391" r="14653" b="35652"/>
          <a:stretch/>
        </p:blipFill>
        <p:spPr>
          <a:xfrm>
            <a:off x="3551712" y="4258916"/>
            <a:ext cx="5135087" cy="23808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2D1263-0F3D-E246-969B-D7411EC2EF14}"/>
              </a:ext>
            </a:extLst>
          </p:cNvPr>
          <p:cNvSpPr txBox="1"/>
          <p:nvPr/>
        </p:nvSpPr>
        <p:spPr>
          <a:xfrm>
            <a:off x="491023" y="4353927"/>
            <a:ext cx="3060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a typeface="Helvetica" charset="0"/>
                <a:cs typeface="Helvetica" charset="0"/>
              </a:rPr>
              <a:t>Typical TOA reflectance values are greater than zero, and less than one.  </a:t>
            </a:r>
          </a:p>
        </p:txBody>
      </p:sp>
    </p:spTree>
    <p:extLst>
      <p:ext uri="{BB962C8B-B14F-4D97-AF65-F5344CB8AC3E}">
        <p14:creationId xmlns:p14="http://schemas.microsoft.com/office/powerpoint/2010/main" val="385540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7E6B92-54CF-7A46-825E-23636CE204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56139-8F31-1846-A1FF-D1798A2EF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53D30-BFE6-0A4A-A13C-02968FC40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D1BF5-B717-DB43-B28F-8444C08D7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5612" y="1467754"/>
            <a:ext cx="8231188" cy="327905"/>
          </a:xfrm>
        </p:spPr>
        <p:txBody>
          <a:bodyPr/>
          <a:lstStyle/>
          <a:p>
            <a:r>
              <a:rPr lang="en-US" b="1" dirty="0">
                <a:ea typeface="Helvetica" charset="0"/>
                <a:cs typeface="Helvetica" charset="0"/>
              </a:rPr>
              <a:t>2. Get a transmission spectrum for an obvious, sharp atmospheric feature using an appropriate Radiative Transfer Model (I often use 6s or MODTRAN).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4154AA-8BA1-454A-B1EE-38962077B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Wavelength fitting (contd.)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FB781-C951-724E-8D0E-89315C382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2992132"/>
            <a:ext cx="7986713" cy="28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1144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1795</TotalTime>
  <Words>810</Words>
  <Application>Microsoft Macintosh PowerPoint</Application>
  <PresentationFormat>On-screen Show (4:3)</PresentationFormat>
  <Paragraphs>111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Helvetica</vt:lpstr>
      <vt:lpstr>NASA-JPL White Templates</vt:lpstr>
      <vt:lpstr>PowerPoint Presentation</vt:lpstr>
      <vt:lpstr>PowerPoint Presentation</vt:lpstr>
      <vt:lpstr>Conventions</vt:lpstr>
      <vt:lpstr>Flavors of non-uniformity</vt:lpstr>
      <vt:lpstr>Uniformity achieved</vt:lpstr>
      <vt:lpstr>Spectral response functions</vt:lpstr>
      <vt:lpstr>Wavelength fitting</vt:lpstr>
      <vt:lpstr>Wavelength fitting with the atmosphere</vt:lpstr>
      <vt:lpstr>Wavelength fitting (contd.)</vt:lpstr>
      <vt:lpstr>Wavelength fitting (contd.)</vt:lpstr>
      <vt:lpstr>Wavelength fitting (contd.)</vt:lpstr>
      <vt:lpstr>Wavelength fitting example</vt:lpstr>
      <vt:lpstr>PowerPoint Presentation</vt:lpstr>
      <vt:lpstr>Exercise 8: Spectral Calibration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101</cp:revision>
  <cp:lastPrinted>2014-07-14T23:49:38Z</cp:lastPrinted>
  <dcterms:created xsi:type="dcterms:W3CDTF">2019-07-06T21:56:51Z</dcterms:created>
  <dcterms:modified xsi:type="dcterms:W3CDTF">2020-09-13T15:57:26Z</dcterms:modified>
</cp:coreProperties>
</file>